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30275213" cy="42803763"/>
  <p:notesSz cx="6858000" cy="9144000"/>
  <p:defaultTextStyle>
    <a:defPPr>
      <a:defRPr lang="en-US"/>
    </a:defPPr>
    <a:lvl1pPr marL="0" algn="l" defTabSz="45724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245" algn="l" defTabSz="45724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492" algn="l" defTabSz="45724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736" algn="l" defTabSz="45724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983" algn="l" defTabSz="45724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6228" algn="l" defTabSz="45724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3475" algn="l" defTabSz="45724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720" algn="l" defTabSz="45724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966" algn="l" defTabSz="45724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844D470-0F69-467B-8314-5850E69112AB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527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olas Pechlivanis" initials="NP" lastIdx="2" clrIdx="0">
    <p:extLst>
      <p:ext uri="{19B8F6BF-5375-455C-9EA6-DF929625EA0E}">
        <p15:presenceInfo xmlns:p15="http://schemas.microsoft.com/office/powerpoint/2012/main" userId="6a711ebda6d3dc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9AD"/>
    <a:srgbClr val="224E59"/>
    <a:srgbClr val="EDDBCA"/>
    <a:srgbClr val="FCF9D6"/>
    <a:srgbClr val="E1C5DE"/>
    <a:srgbClr val="C9E8F6"/>
    <a:srgbClr val="C8AECA"/>
    <a:srgbClr val="FFFFFF"/>
    <a:srgbClr val="FAFAFF"/>
    <a:srgbClr val="F8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0" autoAdjust="0"/>
    <p:restoredTop sz="96374" autoAdjust="0"/>
  </p:normalViewPr>
  <p:slideViewPr>
    <p:cSldViewPr snapToGrid="0">
      <p:cViewPr>
        <p:scale>
          <a:sx n="20" d="100"/>
          <a:sy n="20" d="100"/>
        </p:scale>
        <p:origin x="2418" y="198"/>
      </p:cViewPr>
      <p:guideLst>
        <p:guide orient="horz" pos="13527"/>
        <p:guide pos="9536"/>
      </p:guideLst>
    </p:cSldViewPr>
  </p:slideViewPr>
  <p:notesTextViewPr>
    <p:cViewPr>
      <p:scale>
        <a:sx n="300" d="100"/>
        <a:sy n="300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68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7C0E-7EDB-4075-A298-E3ED005F4C7C}" type="datetimeFigureOut">
              <a:rPr lang="el-GR" smtClean="0"/>
              <a:t>27/6/2023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5362B-0C33-42E9-A330-B7EDC4FB39D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36611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FDF9D-009C-4A66-9571-998C56D03408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9BBEC-6DB9-41FB-89FD-0B48A241D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0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257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629" algn="l" defTabSz="3507257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257" algn="l" defTabSz="3507257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0886" algn="l" defTabSz="3507257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4515" algn="l" defTabSz="3507257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8142" algn="l" defTabSz="3507257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1772" algn="l" defTabSz="3507257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5401" algn="l" defTabSz="3507257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29030" algn="l" defTabSz="3507257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9BBEC-6DB9-41FB-89FD-0B48A241D6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8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2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3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3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4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74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8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3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39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8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8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1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69131-528E-47CA-9221-AD941DD4DEED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9DC35-36D5-4DA4-889F-27E7C33C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6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2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jpe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56306" y="4977105"/>
            <a:ext cx="29991676" cy="12846857"/>
            <a:chOff x="108180" y="4979511"/>
            <a:chExt cx="29991676" cy="13883391"/>
          </a:xfrm>
        </p:grpSpPr>
        <p:sp>
          <p:nvSpPr>
            <p:cNvPr id="72" name="Rectangle 71"/>
            <p:cNvSpPr/>
            <p:nvPr/>
          </p:nvSpPr>
          <p:spPr>
            <a:xfrm>
              <a:off x="108180" y="5005869"/>
              <a:ext cx="29990646" cy="138570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24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60" tIns="45730" rIns="91460" bIns="457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l-GR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8C20CFF-4BD1-40F4-BFBD-6135A421D18B}"/>
                </a:ext>
              </a:extLst>
            </p:cNvPr>
            <p:cNvSpPr/>
            <p:nvPr/>
          </p:nvSpPr>
          <p:spPr>
            <a:xfrm>
              <a:off x="109726" y="5036821"/>
              <a:ext cx="29990130" cy="1015791"/>
            </a:xfrm>
            <a:prstGeom prst="rect">
              <a:avLst/>
            </a:prstGeom>
            <a:solidFill>
              <a:srgbClr val="90A9A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1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Synthetic </a:t>
              </a:r>
              <a:r>
                <a:rPr lang="el-GR" sz="6001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«</a:t>
              </a:r>
              <a:r>
                <a:rPr lang="en-US" sz="6001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Gold Standard</a:t>
              </a:r>
              <a:r>
                <a:rPr lang="el-GR" sz="6001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»</a:t>
              </a:r>
              <a:r>
                <a:rPr lang="en-US" sz="6001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001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Dataset Generation</a:t>
              </a:r>
              <a:endParaRPr lang="en-US" sz="60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762124" y="4979511"/>
              <a:ext cx="1009651" cy="1107803"/>
              <a:chOff x="-1297480" y="24812863"/>
              <a:chExt cx="1009427" cy="1254357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-1297480" y="24812863"/>
                <a:ext cx="1009427" cy="125435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60" tIns="45730" rIns="91460" bIns="457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l-GR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8C20CFF-4BD1-40F4-BFBD-6135A421D18B}"/>
                  </a:ext>
                </a:extLst>
              </p:cNvPr>
              <p:cNvSpPr/>
              <p:nvPr/>
            </p:nvSpPr>
            <p:spPr>
              <a:xfrm flipH="1">
                <a:off x="-996451" y="24923815"/>
                <a:ext cx="369275" cy="1016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C316FC-537E-4D77-AF68-159099DDD169}"/>
              </a:ext>
            </a:extLst>
          </p:cNvPr>
          <p:cNvGrpSpPr/>
          <p:nvPr/>
        </p:nvGrpSpPr>
        <p:grpSpPr>
          <a:xfrm>
            <a:off x="1205119" y="17358500"/>
            <a:ext cx="13464118" cy="11472254"/>
            <a:chOff x="977891" y="15402929"/>
            <a:chExt cx="13461122" cy="1146970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7040AE-E103-4BF4-8BEF-45480ADB9322}"/>
                </a:ext>
              </a:extLst>
            </p:cNvPr>
            <p:cNvSpPr txBox="1"/>
            <p:nvPr/>
          </p:nvSpPr>
          <p:spPr>
            <a:xfrm>
              <a:off x="1011008" y="26472520"/>
              <a:ext cx="13428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A69EE5-15A0-2A11-E4AE-D7C1E4D11FFB}"/>
                </a:ext>
              </a:extLst>
            </p:cNvPr>
            <p:cNvSpPr txBox="1"/>
            <p:nvPr/>
          </p:nvSpPr>
          <p:spPr>
            <a:xfrm>
              <a:off x="982877" y="15402929"/>
              <a:ext cx="246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48FB5C-3E3F-503C-5232-E2FD5494C54A}"/>
                </a:ext>
              </a:extLst>
            </p:cNvPr>
            <p:cNvSpPr txBox="1"/>
            <p:nvPr/>
          </p:nvSpPr>
          <p:spPr>
            <a:xfrm>
              <a:off x="977891" y="22236372"/>
              <a:ext cx="2462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246D524-104D-48D9-83A2-433E67F0CA6B}"/>
              </a:ext>
            </a:extLst>
          </p:cNvPr>
          <p:cNvSpPr/>
          <p:nvPr/>
        </p:nvSpPr>
        <p:spPr>
          <a:xfrm>
            <a:off x="601" y="-74005"/>
            <a:ext cx="30293072" cy="4999261"/>
          </a:xfrm>
          <a:prstGeom prst="rect">
            <a:avLst/>
          </a:prstGeom>
          <a:solidFill>
            <a:srgbClr val="224E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8C20CFF-4BD1-40F4-BFBD-6135A421D18B}"/>
              </a:ext>
            </a:extLst>
          </p:cNvPr>
          <p:cNvSpPr/>
          <p:nvPr/>
        </p:nvSpPr>
        <p:spPr>
          <a:xfrm>
            <a:off x="19661" y="735345"/>
            <a:ext cx="30274012" cy="1939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Genomics Data Generation and Evaluation for the Use Case of Benchmarking Somatic Variant Calling Algorithms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C20CFF-4BD1-40F4-BFBD-6135A421D18B}"/>
              </a:ext>
            </a:extLst>
          </p:cNvPr>
          <p:cNvSpPr/>
          <p:nvPr/>
        </p:nvSpPr>
        <p:spPr>
          <a:xfrm>
            <a:off x="-263705" y="2860426"/>
            <a:ext cx="30274012" cy="1939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Fragkouli</a:t>
            </a:r>
            <a:r>
              <a:rPr lang="en-US" sz="40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Styliani-Christina</a:t>
            </a:r>
            <a:r>
              <a:rPr lang="en-US" sz="400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</a:t>
            </a:r>
            <a:r>
              <a:rPr lang="el-GR" sz="400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Pechlivanis</a:t>
            </a:r>
            <a:r>
              <a:rPr lang="en-US" sz="40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Nikos</a:t>
            </a:r>
            <a:r>
              <a:rPr lang="en-US" sz="400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l-GR" sz="40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Agathangelidis</a:t>
            </a:r>
            <a:r>
              <a:rPr lang="en-US" sz="400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Andreas</a:t>
            </a:r>
            <a:r>
              <a:rPr lang="en-US" sz="400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Psomopoulos</a:t>
            </a:r>
            <a:r>
              <a:rPr lang="en-US" sz="40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Fotis</a:t>
            </a:r>
            <a:r>
              <a:rPr lang="en-US" sz="400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l-G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of Applied Biosciences, Centre of Research and Technology Hellas, </a:t>
            </a:r>
            <a:r>
              <a:rPr lang="en-US" sz="280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Thermi</a:t>
            </a:r>
            <a:r>
              <a:rPr lang="en-US" sz="28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57001, Thessaloniki, Greece</a:t>
            </a:r>
          </a:p>
          <a:p>
            <a:pPr algn="ctr"/>
            <a:r>
              <a:rPr lang="en-US" sz="280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Biology, National and </a:t>
            </a:r>
            <a:r>
              <a:rPr lang="en-US" sz="280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Kapodistrian</a:t>
            </a:r>
            <a:r>
              <a:rPr lang="en-US" sz="28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University of Athens, Athens 10679, GR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24937" y="17940198"/>
            <a:ext cx="29990646" cy="22725896"/>
            <a:chOff x="76811" y="21844644"/>
            <a:chExt cx="29990646" cy="18804495"/>
          </a:xfrm>
        </p:grpSpPr>
        <p:sp>
          <p:nvSpPr>
            <p:cNvPr id="46" name="Rectangle 45"/>
            <p:cNvSpPr/>
            <p:nvPr/>
          </p:nvSpPr>
          <p:spPr>
            <a:xfrm>
              <a:off x="76811" y="21844644"/>
              <a:ext cx="29990646" cy="1880449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24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60" tIns="45730" rIns="91460" bIns="457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l-G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8C20CFF-4BD1-40F4-BFBD-6135A421D18B}"/>
                </a:ext>
              </a:extLst>
            </p:cNvPr>
            <p:cNvSpPr/>
            <p:nvPr/>
          </p:nvSpPr>
          <p:spPr>
            <a:xfrm>
              <a:off x="76811" y="21862098"/>
              <a:ext cx="29990388" cy="953601"/>
            </a:xfrm>
            <a:prstGeom prst="rect">
              <a:avLst/>
            </a:prstGeom>
            <a:solidFill>
              <a:srgbClr val="90A9A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1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6001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Benchmarking GATK-Mutect2</a:t>
              </a:r>
              <a:endParaRPr lang="en-US" sz="60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2" t="7292" r="6806" b="7345"/>
          <a:stretch/>
        </p:blipFill>
        <p:spPr>
          <a:xfrm>
            <a:off x="27101749" y="1872135"/>
            <a:ext cx="2673588" cy="2899280"/>
          </a:xfrm>
          <a:prstGeom prst="rect">
            <a:avLst/>
          </a:prstGeom>
          <a:noFill/>
        </p:spPr>
      </p:pic>
      <p:grpSp>
        <p:nvGrpSpPr>
          <p:cNvPr id="98" name="Group 97"/>
          <p:cNvGrpSpPr/>
          <p:nvPr/>
        </p:nvGrpSpPr>
        <p:grpSpPr>
          <a:xfrm>
            <a:off x="2899736" y="7963660"/>
            <a:ext cx="6537948" cy="8339253"/>
            <a:chOff x="197126" y="10410679"/>
            <a:chExt cx="8027232" cy="10238858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04" y="10410679"/>
              <a:ext cx="7113642" cy="7217167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8C20CFF-4BD1-40F4-BFBD-6135A421D18B}"/>
                </a:ext>
              </a:extLst>
            </p:cNvPr>
            <p:cNvSpPr/>
            <p:nvPr/>
          </p:nvSpPr>
          <p:spPr>
            <a:xfrm>
              <a:off x="197126" y="18094992"/>
              <a:ext cx="8027232" cy="25545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x500 </a:t>
              </a:r>
              <a:r>
                <a:rPr lang="en-US" sz="4000" b="1" dirty="0" smtClean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coverage</a:t>
              </a:r>
            </a:p>
            <a:p>
              <a:pPr algn="ctr"/>
              <a:endParaRPr lang="en-US" sz="4000" b="1" dirty="0" smtClean="0">
                <a:solidFill>
                  <a:srgbClr val="224E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4000" b="1" dirty="0" smtClean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Gold Standard Mutations of</a:t>
              </a:r>
            </a:p>
            <a:p>
              <a:pPr algn="ctr"/>
              <a:r>
                <a:rPr lang="en-US" sz="4000" b="1" u="sng" dirty="0" smtClean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100%</a:t>
              </a:r>
              <a:r>
                <a:rPr lang="en-US" sz="4000" b="1" dirty="0" smtClean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Allele Frequency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1358892" y="8105442"/>
            <a:ext cx="6805783" cy="8055688"/>
            <a:chOff x="20896092" y="11148077"/>
            <a:chExt cx="8027232" cy="9501460"/>
          </a:xfrm>
        </p:grpSpPr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42474" y="11148077"/>
              <a:ext cx="5534468" cy="6412954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8C20CFF-4BD1-40F4-BFBD-6135A421D18B}"/>
                </a:ext>
              </a:extLst>
            </p:cNvPr>
            <p:cNvSpPr/>
            <p:nvPr/>
          </p:nvSpPr>
          <p:spPr>
            <a:xfrm>
              <a:off x="20896092" y="18094992"/>
              <a:ext cx="8027232" cy="25545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x5000 coverage</a:t>
              </a:r>
            </a:p>
            <a:p>
              <a:pPr algn="ctr"/>
              <a:endParaRPr lang="en-US" sz="4000" b="1" dirty="0" smtClean="0">
                <a:solidFill>
                  <a:srgbClr val="224E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4000" b="1" dirty="0" smtClean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Gold Standard Mutations of</a:t>
              </a:r>
            </a:p>
            <a:p>
              <a:pPr algn="ctr"/>
              <a:r>
                <a:rPr lang="en-US" sz="4000" b="1" u="sng" dirty="0" smtClean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10%</a:t>
              </a:r>
              <a:r>
                <a:rPr lang="en-US" sz="4000" b="1" dirty="0" smtClean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Allele Frequency</a:t>
              </a:r>
            </a:p>
          </p:txBody>
        </p:sp>
      </p:grpSp>
      <p:sp>
        <p:nvSpPr>
          <p:cNvPr id="101" name="Oval 100"/>
          <p:cNvSpPr/>
          <p:nvPr/>
        </p:nvSpPr>
        <p:spPr>
          <a:xfrm>
            <a:off x="8976046" y="17988776"/>
            <a:ext cx="1009651" cy="1025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0" tIns="45730" rIns="91460" bIns="457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l-G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8C20CFF-4BD1-40F4-BFBD-6135A421D18B}"/>
              </a:ext>
            </a:extLst>
          </p:cNvPr>
          <p:cNvSpPr/>
          <p:nvPr/>
        </p:nvSpPr>
        <p:spPr>
          <a:xfrm flipH="1">
            <a:off x="9315242" y="18061940"/>
            <a:ext cx="369357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10949822" y="6489263"/>
            <a:ext cx="9574066" cy="9129820"/>
            <a:chOff x="9166085" y="6158609"/>
            <a:chExt cx="13496514" cy="12870262"/>
          </a:xfrm>
        </p:grpSpPr>
        <p:grpSp>
          <p:nvGrpSpPr>
            <p:cNvPr id="97" name="Group 96"/>
            <p:cNvGrpSpPr/>
            <p:nvPr/>
          </p:nvGrpSpPr>
          <p:grpSpPr>
            <a:xfrm>
              <a:off x="9166085" y="6158609"/>
              <a:ext cx="13496514" cy="8200290"/>
              <a:chOff x="7726426" y="6567680"/>
              <a:chExt cx="13496514" cy="820029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423887" y="6567680"/>
                <a:ext cx="9799053" cy="4566225"/>
                <a:chOff x="345562" y="6221145"/>
                <a:chExt cx="9799053" cy="4566225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562" y="6221145"/>
                  <a:ext cx="9799053" cy="4566225"/>
                </a:xfrm>
                <a:prstGeom prst="rect">
                  <a:avLst/>
                </a:prstGeom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3652839" y="9574951"/>
                  <a:ext cx="2964529" cy="663554"/>
                </a:xfrm>
                <a:prstGeom prst="rect">
                  <a:avLst/>
                </a:prstGeom>
                <a:noFill/>
                <a:ln w="762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 b="1" dirty="0"/>
                </a:p>
              </p:txBody>
            </p:sp>
          </p:grpSp>
          <p:cxnSp>
            <p:nvCxnSpPr>
              <p:cNvPr id="89" name="Elbow Connector 88"/>
              <p:cNvCxnSpPr/>
              <p:nvPr/>
            </p:nvCxnSpPr>
            <p:spPr>
              <a:xfrm rot="5400000">
                <a:off x="10974505" y="7500818"/>
                <a:ext cx="2100831" cy="8596989"/>
              </a:xfrm>
              <a:prstGeom prst="bentConnector2">
                <a:avLst/>
              </a:prstGeom>
              <a:ln w="1016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>
                <a:off x="7750489" y="14767970"/>
                <a:ext cx="8633394" cy="0"/>
              </a:xfrm>
              <a:prstGeom prst="straightConnector1">
                <a:avLst/>
              </a:prstGeom>
              <a:ln w="1016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8C20CFF-4BD1-40F4-BFBD-6135A421D18B}"/>
                  </a:ext>
                </a:extLst>
              </p:cNvPr>
              <p:cNvSpPr/>
              <p:nvPr/>
            </p:nvSpPr>
            <p:spPr>
              <a:xfrm>
                <a:off x="7908240" y="13895939"/>
                <a:ext cx="857292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rgbClr val="224E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Merge bam files</a:t>
                </a:r>
              </a:p>
            </p:txBody>
          </p:sp>
        </p:grpSp>
        <p:sp>
          <p:nvSpPr>
            <p:cNvPr id="103" name="Oval 102"/>
            <p:cNvSpPr/>
            <p:nvPr/>
          </p:nvSpPr>
          <p:spPr>
            <a:xfrm>
              <a:off x="10625614" y="13486866"/>
              <a:ext cx="6122867" cy="974205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9199801" y="19028871"/>
              <a:ext cx="8623741" cy="0"/>
            </a:xfrm>
            <a:prstGeom prst="straightConnector1">
              <a:avLst/>
            </a:prstGeom>
            <a:ln w="1016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394481" y="20353037"/>
            <a:ext cx="16891225" cy="8890186"/>
            <a:chOff x="-17619363" y="6808447"/>
            <a:chExt cx="59588755" cy="3027521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619363" y="6808447"/>
              <a:ext cx="30275213" cy="30275213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4179" y="6808447"/>
              <a:ext cx="30275213" cy="30275213"/>
            </a:xfrm>
            <a:prstGeom prst="rect">
              <a:avLst/>
            </a:prstGeom>
          </p:spPr>
        </p:pic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6" y="30527543"/>
            <a:ext cx="20125605" cy="100628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101" y="19107092"/>
            <a:ext cx="12502836" cy="1041903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0" y="40762142"/>
            <a:ext cx="30274012" cy="2351799"/>
            <a:chOff x="600" y="40762142"/>
            <a:chExt cx="30274012" cy="23517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46D524-104D-48D9-83A2-433E67F0CA6B}"/>
                </a:ext>
              </a:extLst>
            </p:cNvPr>
            <p:cNvSpPr/>
            <p:nvPr/>
          </p:nvSpPr>
          <p:spPr>
            <a:xfrm>
              <a:off x="600" y="40855143"/>
              <a:ext cx="30274012" cy="2131540"/>
            </a:xfrm>
            <a:prstGeom prst="rect">
              <a:avLst/>
            </a:prstGeom>
            <a:solidFill>
              <a:srgbClr val="224E5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2C164FB-8E53-48DB-B177-69EC64455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rcRect l="9637" t="14247" r="13656" b="44764"/>
            <a:stretch/>
          </p:blipFill>
          <p:spPr>
            <a:xfrm>
              <a:off x="571430" y="41048671"/>
              <a:ext cx="3214269" cy="17175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3CBAB0-8072-4F48-A10B-8E146AEAD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8" t="37768" r="2938" b="34472"/>
            <a:stretch/>
          </p:blipFill>
          <p:spPr>
            <a:xfrm>
              <a:off x="4643074" y="41066967"/>
              <a:ext cx="5603879" cy="1665637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4FAB7F6-8991-4C01-9DDD-D61865D7B322}"/>
                </a:ext>
              </a:extLst>
            </p:cNvPr>
            <p:cNvGrpSpPr/>
            <p:nvPr/>
          </p:nvGrpSpPr>
          <p:grpSpPr>
            <a:xfrm>
              <a:off x="19965234" y="41002707"/>
              <a:ext cx="3622536" cy="1737637"/>
              <a:chOff x="10439314" y="40950188"/>
              <a:chExt cx="3621730" cy="17372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5708B5-797C-40B0-A5DC-0B14FF3C9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9314" y="41159305"/>
                <a:ext cx="305450" cy="30545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8F2B25-9BD0-4B73-B1CA-FD4A76765CC5}"/>
                  </a:ext>
                </a:extLst>
              </p:cNvPr>
              <p:cNvSpPr txBox="1"/>
              <p:nvPr/>
            </p:nvSpPr>
            <p:spPr>
              <a:xfrm>
                <a:off x="10858807" y="40950188"/>
                <a:ext cx="3202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sfragkoul@certh.gr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3EE9055-4671-4867-8674-B83BF3EE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9314" y="41706703"/>
                <a:ext cx="305450" cy="30545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669C03-398B-42AF-9E8E-6E06C18D8F34}"/>
                  </a:ext>
                </a:extLst>
              </p:cNvPr>
              <p:cNvSpPr txBox="1"/>
              <p:nvPr/>
            </p:nvSpPr>
            <p:spPr>
              <a:xfrm>
                <a:off x="10858807" y="41495647"/>
                <a:ext cx="1790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sfragkoul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06022DB-DDA2-4B7E-889D-7C51FBC77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9314" y="42258991"/>
                <a:ext cx="305450" cy="30545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ECA3008-2E8F-4CBB-A810-4363879B4929}"/>
                  </a:ext>
                </a:extLst>
              </p:cNvPr>
              <p:cNvSpPr txBox="1"/>
              <p:nvPr/>
            </p:nvSpPr>
            <p:spPr>
              <a:xfrm>
                <a:off x="10858806" y="42041107"/>
                <a:ext cx="2072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@</a:t>
                </a:r>
                <a:r>
                  <a:rPr lang="en-US" sz="2400" b="1" i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scfragkoul</a:t>
                </a:r>
                <a:endParaRPr lang="en-US" sz="24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3428" y="40762142"/>
              <a:ext cx="6273524" cy="23517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9822" y="41087727"/>
              <a:ext cx="8301712" cy="161677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9997891" y="31280012"/>
            <a:ext cx="9938703" cy="9120607"/>
            <a:chOff x="19965234" y="30071703"/>
            <a:chExt cx="9938703" cy="912060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Rounded Rectangle 4"/>
            <p:cNvSpPr/>
            <p:nvPr/>
          </p:nvSpPr>
          <p:spPr>
            <a:xfrm>
              <a:off x="19965234" y="30071703"/>
              <a:ext cx="9938703" cy="91206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8C20CFF-4BD1-40F4-BFBD-6135A421D18B}"/>
                </a:ext>
              </a:extLst>
            </p:cNvPr>
            <p:cNvSpPr/>
            <p:nvPr/>
          </p:nvSpPr>
          <p:spPr>
            <a:xfrm>
              <a:off x="21531693" y="30285325"/>
              <a:ext cx="6805783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u="sng" dirty="0" smtClean="0">
                  <a:solidFill>
                    <a:srgbClr val="224E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Overlap for Entire Dataset</a:t>
              </a:r>
              <a:endParaRPr lang="en-US" sz="4000" b="1" u="sng" dirty="0" smtClean="0">
                <a:solidFill>
                  <a:srgbClr val="224E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8877" y="31191086"/>
              <a:ext cx="9480604" cy="7110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</p:grpSp>
      <p:sp>
        <p:nvSpPr>
          <p:cNvPr id="8" name="Rounded Rectangular Callout 7"/>
          <p:cNvSpPr/>
          <p:nvPr/>
        </p:nvSpPr>
        <p:spPr>
          <a:xfrm rot="1019409">
            <a:off x="4201453" y="19960104"/>
            <a:ext cx="5023823" cy="1537839"/>
          </a:xfrm>
          <a:prstGeom prst="wedgeRoundRectCallou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90A9AD"/>
                </a:solidFill>
              </a:rPr>
              <a:t>Down-sampling effect</a:t>
            </a:r>
            <a:endParaRPr lang="el-GR" sz="4000" b="1" dirty="0">
              <a:solidFill>
                <a:srgbClr val="90A9AD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328416" y="29279350"/>
            <a:ext cx="6801344" cy="1857845"/>
            <a:chOff x="10246952" y="29568106"/>
            <a:chExt cx="6801344" cy="1857845"/>
          </a:xfrm>
        </p:grpSpPr>
        <p:sp>
          <p:nvSpPr>
            <p:cNvPr id="60" name="Rounded Rectangular Callout 59"/>
            <p:cNvSpPr/>
            <p:nvPr/>
          </p:nvSpPr>
          <p:spPr>
            <a:xfrm flipH="1" flipV="1">
              <a:off x="10246952" y="29568106"/>
              <a:ext cx="6801343" cy="1857843"/>
            </a:xfrm>
            <a:prstGeom prst="wedgeRoundRectCallou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sz="4000" b="1" dirty="0">
                <a:solidFill>
                  <a:srgbClr val="90A9AD"/>
                </a:solidFill>
              </a:endParaRPr>
            </a:p>
          </p:txBody>
        </p:sp>
        <p:sp>
          <p:nvSpPr>
            <p:cNvPr id="59" name="Rounded Rectangular Callout 58"/>
            <p:cNvSpPr/>
            <p:nvPr/>
          </p:nvSpPr>
          <p:spPr>
            <a:xfrm>
              <a:off x="10246953" y="29568109"/>
              <a:ext cx="6801343" cy="1857842"/>
            </a:xfrm>
            <a:prstGeom prst="wedgeRoundRectCallou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solidFill>
                    <a:srgbClr val="90A9AD"/>
                  </a:solidFill>
                </a:rPr>
                <a:t>Difficulty to identify mutations of low frequencies</a:t>
              </a:r>
              <a:endParaRPr lang="el-GR" sz="4000" b="1" dirty="0">
                <a:solidFill>
                  <a:srgbClr val="90A9A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6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5906</TotalTime>
  <Words>120</Words>
  <Application>Microsoft Office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Nikolas Pechlivanis</dc:creator>
  <cp:lastModifiedBy>sfragkoul</cp:lastModifiedBy>
  <cp:revision>207</cp:revision>
  <dcterms:created xsi:type="dcterms:W3CDTF">2022-08-24T08:21:35Z</dcterms:created>
  <dcterms:modified xsi:type="dcterms:W3CDTF">2023-06-28T12:52:19Z</dcterms:modified>
</cp:coreProperties>
</file>